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4" r:id="rId6"/>
    <p:sldId id="260" r:id="rId7"/>
    <p:sldId id="295" r:id="rId8"/>
    <p:sldId id="296" r:id="rId9"/>
    <p:sldId id="262" r:id="rId10"/>
    <p:sldId id="263" r:id="rId11"/>
    <p:sldId id="261" r:id="rId12"/>
    <p:sldId id="264" r:id="rId13"/>
    <p:sldId id="265" r:id="rId14"/>
    <p:sldId id="266" r:id="rId15"/>
    <p:sldId id="267" r:id="rId16"/>
    <p:sldId id="268" r:id="rId17"/>
    <p:sldId id="269" r:id="rId18"/>
    <p:sldId id="272" r:id="rId19"/>
    <p:sldId id="288" r:id="rId20"/>
    <p:sldId id="271" r:id="rId21"/>
    <p:sldId id="273" r:id="rId22"/>
    <p:sldId id="275" r:id="rId23"/>
    <p:sldId id="276" r:id="rId24"/>
    <p:sldId id="289" r:id="rId25"/>
    <p:sldId id="277" r:id="rId26"/>
    <p:sldId id="274" r:id="rId27"/>
    <p:sldId id="279" r:id="rId28"/>
    <p:sldId id="280" r:id="rId29"/>
    <p:sldId id="281" r:id="rId30"/>
    <p:sldId id="282" r:id="rId31"/>
    <p:sldId id="283" r:id="rId32"/>
    <p:sldId id="291" r:id="rId33"/>
    <p:sldId id="292" r:id="rId34"/>
    <p:sldId id="290" r:id="rId35"/>
    <p:sldId id="284" r:id="rId36"/>
    <p:sldId id="285" r:id="rId37"/>
    <p:sldId id="286" r:id="rId38"/>
    <p:sldId id="287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i2.wp.com/randomnerdtutorials.com/wp-content/uploads/2018/10/Micropython-logo.svg-Copy.png?resize=170%2C173&amp;ssl=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i2.wp.com/randomnerdtutorials.com/wp-content/uploads/2019/01/3-thonny-ide-window-generic-micropython.png?resize=690%2C554&amp;ssl=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python/webrepl" TargetMode="External"/><Relationship Id="rId2" Type="http://schemas.openxmlformats.org/officeDocument/2006/relationships/hyperlink" Target="http://micropython.org/webrep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ystem_tim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resources/firmware/esp8266-20200911-v1.13.bin" TargetMode="External"/><Relationship Id="rId2" Type="http://schemas.openxmlformats.org/officeDocument/2006/relationships/hyperlink" Target="https://micro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python.org/resources/firmware/esp32-idf3-20200902-v1.13.bin" TargetMode="External"/><Relationship Id="rId5" Type="http://schemas.openxmlformats.org/officeDocument/2006/relationships/hyperlink" Target="https://micropython.org/resources/firmware/esp8266-20200911-v1.13.map" TargetMode="External"/><Relationship Id="rId4" Type="http://schemas.openxmlformats.org/officeDocument/2006/relationships/hyperlink" Target="https://micropython.org/resources/firmware/esp8266-20200911-v1.13.el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5A82-B849-1A48-9820-BD64E5CD4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615" y="1826105"/>
            <a:ext cx="9204769" cy="228940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PROGRAMMING </a:t>
            </a:r>
            <a:b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ESP-8266 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&amp; </a:t>
            </a:r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ESP-32</a:t>
            </a: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b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WITH MICROPYTHON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0B6C7-7DBE-1449-B589-1E772137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11" y="4690334"/>
            <a:ext cx="2510500" cy="20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DCDB2E-B674-6545-A2CE-9065AB006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54" y="150606"/>
            <a:ext cx="2486159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0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5AFF52-8D56-3A4E-B149-D278B68F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5" y="288936"/>
            <a:ext cx="9283850" cy="62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9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EC36-6B9A-2E42-8658-54336823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70" y="2788555"/>
            <a:ext cx="8911687" cy="128089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PROGRAMMING WITH ESP8266</a:t>
            </a:r>
          </a:p>
        </p:txBody>
      </p:sp>
    </p:spTree>
    <p:extLst>
      <p:ext uri="{BB962C8B-B14F-4D97-AF65-F5344CB8AC3E}">
        <p14:creationId xmlns:p14="http://schemas.microsoft.com/office/powerpoint/2010/main" val="61788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6AF9-EE58-2F43-B464-8377A38C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01-Blinking an inbuilt LED on ESP8266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64A4C-AB99-BB47-9B4A-E053998E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2419" y="1499180"/>
            <a:ext cx="6207161" cy="473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67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AC13-DD02-3641-8948-20A8704D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02-GPIO: Programming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DF39-8734-F249-A09A-4ED097BA7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54273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Blinking an LED connected to a GPIO pin 5</a:t>
            </a:r>
            <a:endParaRPr lang="en-US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621AAA-DD1D-7348-8C7F-B987FC08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9212" y="1905000"/>
            <a:ext cx="7315200" cy="471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021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AB42-3131-0B48-8B47-060FB7F4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605" y="950259"/>
            <a:ext cx="8915400" cy="59884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Push Button for LED control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876C1B-319C-E844-B234-AA29F11F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8281" y="1670293"/>
            <a:ext cx="73914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307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AB42-3131-0B48-8B47-060FB7F4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605" y="950259"/>
            <a:ext cx="8915400" cy="59884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LED blink control using Potentiometer</a:t>
            </a:r>
            <a:endParaRPr lang="en-US" b="1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E44F532-D38D-0643-9073-865C5553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605" y="1731981"/>
            <a:ext cx="6858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281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29E2-3A89-A14D-9AF1-ED397D3B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51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03-PWM(Pulse Width Modulation)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AB98-51FD-EF42-9F28-3DC7D23F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9252"/>
            <a:ext cx="8915400" cy="44823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Basic PWM concept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F1C409-58FB-0445-B817-C187C391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7546" y="2020810"/>
            <a:ext cx="7315200" cy="471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869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998B-F58D-8B43-82B9-072F84637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939" y="1004048"/>
            <a:ext cx="8915400" cy="50202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PWM - LED Glow control(led fade)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50CC69-1638-2B46-B4DC-F9803E7B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4516" y="1698081"/>
            <a:ext cx="7315200" cy="471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639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AB42-3131-0B48-8B47-060FB7F4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605" y="950259"/>
            <a:ext cx="8915400" cy="59884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PWM –Servo motor control</a:t>
            </a:r>
            <a:endParaRPr lang="en-US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F510F7-AD88-D64D-888E-2CC39EBA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605" y="1549101"/>
            <a:ext cx="7426157" cy="499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728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2FE8-D925-8543-94C5-0E1AB87E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45" y="581079"/>
            <a:ext cx="9965167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04- </a:t>
            </a:r>
            <a:r>
              <a:rPr lang="en-IN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(Analog to Digital Converter)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E5551-1F7D-2F4B-BC63-352B79AD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240" y="1402081"/>
            <a:ext cx="8915400" cy="54505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ADC –LED blink control using Potentiometer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9CA7-F785-AA46-B04B-410AB28B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605" y="1947135"/>
            <a:ext cx="6858000" cy="466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762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82BE-C279-AD4C-8A27-C6FA0897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55" y="2052104"/>
            <a:ext cx="9503690" cy="275379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BOARDS</a:t>
            </a:r>
          </a:p>
        </p:txBody>
      </p:sp>
    </p:spTree>
    <p:extLst>
      <p:ext uri="{BB962C8B-B14F-4D97-AF65-F5344CB8AC3E}">
        <p14:creationId xmlns:p14="http://schemas.microsoft.com/office/powerpoint/2010/main" val="17311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AB42-3131-0B48-8B47-060FB7F4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605" y="950259"/>
            <a:ext cx="8915400" cy="59884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ADC–LM35 Temperature Sensor Interfacing</a:t>
            </a:r>
            <a:endParaRPr lang="en-US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01665-A150-8042-86BA-8BE82645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6620" y="1649505"/>
            <a:ext cx="6598759" cy="4579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0272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F319-B943-DE4C-B203-AF28E896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05-</a:t>
            </a:r>
            <a:r>
              <a:rPr lang="en-IN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669E-975B-7249-839D-B23CD1BF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90937"/>
            <a:ext cx="8915400" cy="2539999"/>
          </a:xfrm>
        </p:spPr>
        <p:txBody>
          <a:bodyPr/>
          <a:lstStyle/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I2C helps to connect multiple slaves to a single master and you can have multiple masters controlling single, or multiple slaves.</a:t>
            </a:r>
          </a:p>
          <a:p>
            <a:pPr algn="just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Bus (Interface wires) consists of Serial Clock Line (SCL) and Serial Data Line (SDA). </a:t>
            </a:r>
          </a:p>
          <a:p>
            <a:pPr algn="just"/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to be transferred is sent through the SDA wire and is synchronized with the clock signal from SCL.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F19CD-BD19-2D46-8F53-B5B6493C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41" y="3866178"/>
            <a:ext cx="7175959" cy="28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5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220B-5B33-1B49-AA88-EC7B5B6C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120" y="885713"/>
            <a:ext cx="8915400" cy="52353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OLED Interface using I2C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2DBF02-E529-5044-B620-58B49646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120" y="1516829"/>
            <a:ext cx="7520682" cy="491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93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220B-5B33-1B49-AA88-EC7B5B6C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120" y="885713"/>
            <a:ext cx="8915400" cy="52353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LM35 Interface using I2C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5921BE-B8C3-AF48-A588-F0F1E404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120" y="1303468"/>
            <a:ext cx="7895961" cy="466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273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220B-5B33-1B49-AA88-EC7B5B6C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120" y="885713"/>
            <a:ext cx="8915400" cy="523539"/>
          </a:xfrm>
        </p:spPr>
        <p:txBody>
          <a:bodyPr/>
          <a:lstStyle/>
          <a:p>
            <a:r>
              <a:rPr lang="en-US" b="1" dirty="0"/>
              <a:t>PCF8591 Interface using I2C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523652-2232-BC47-9B4D-EB15DB68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0120" y="1677408"/>
            <a:ext cx="6414939" cy="461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116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220B-5B33-1B49-AA88-EC7B5B6C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120" y="885713"/>
            <a:ext cx="8915400" cy="52353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OLED and PCF8591 Interface using I2C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70AEF3-ECF8-A242-A65A-80D91851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861" y="1730692"/>
            <a:ext cx="8774859" cy="424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038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6776-EBBB-AB47-8F57-28661D61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96" y="451988"/>
            <a:ext cx="8911687" cy="128089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06-</a:t>
            </a:r>
            <a:r>
              <a:rPr lang="en-IN" cap="all" dirty="0"/>
              <a:t>UART COMMUNICATION</a:t>
            </a:r>
            <a:br>
              <a:rPr lang="en-IN" b="1" cap="all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DACD-B05A-D147-9212-D1E0F56E6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802" y="1905000"/>
            <a:ext cx="8998081" cy="388261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a UART communication scheme: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One chip’s Tx (transmit) pin connects directly to the other’s Rx (receive) pin and vice versa. Commonly, the transmission will take place at 3.3 or 5V.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UART is a single-master, single-slave protocol, where one device is set up to communicate with only one partner. 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When sending on the Tx pin, the first UART translates this parallel information into serial and transmits it to the receiving counterpart. 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second UART receives this data on its Rx pin and transforms it back into parallel to communicate with its controlling device.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5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26810-AFC9-DA48-A855-3CF3156C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753035"/>
            <a:ext cx="8915400" cy="22268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UARTs transmit data serially, in one of three modes:</a:t>
            </a:r>
          </a:p>
          <a:p>
            <a:pPr marL="0" indent="0" algn="just">
              <a:buNone/>
            </a:pP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Full duplex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Simultaneous communication to and from each master and slave</a:t>
            </a: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Half duplex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Data flows in one direction at a time</a:t>
            </a: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Simplex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One-way communication only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1D5B4-8F8F-8D41-9935-5DF1511B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73" y="3270326"/>
            <a:ext cx="5560254" cy="28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8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2CFD-F329-EE41-9E68-4C83F996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636" y="595258"/>
            <a:ext cx="8915400" cy="706417"/>
          </a:xfrm>
        </p:spPr>
        <p:txBody>
          <a:bodyPr/>
          <a:lstStyle/>
          <a:p>
            <a:r>
              <a:rPr lang="en-US" b="1" dirty="0"/>
              <a:t>UART Communication between Arduino Uno and ESP8266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C5B689-7561-A84A-B6F9-8C9A399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636" y="1398494"/>
            <a:ext cx="8610600" cy="514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9288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2CFD-F329-EE41-9E68-4C83F996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636" y="595258"/>
            <a:ext cx="8915400" cy="706417"/>
          </a:xfrm>
        </p:spPr>
        <p:txBody>
          <a:bodyPr/>
          <a:lstStyle/>
          <a:p>
            <a:r>
              <a:rPr lang="en-US" b="1" dirty="0"/>
              <a:t>UART Communication between Arduino Uno and ESP-32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567CD0-F508-794E-B7BC-1677A4E71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11" y="1426061"/>
            <a:ext cx="79248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27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CCFF-E475-ED49-9BF1-CF747519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617" y="365926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ESP-8266 or NodeMCU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214A-1FCE-2145-A92F-D1E38ED3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28" y="1570617"/>
            <a:ext cx="7050026" cy="50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0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4026-0CAD-424D-B27D-9F2E9F2A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022143"/>
            <a:ext cx="8911687" cy="881961"/>
          </a:xfrm>
        </p:spPr>
        <p:txBody>
          <a:bodyPr/>
          <a:lstStyle/>
          <a:p>
            <a:r>
              <a:rPr lang="en-US" dirty="0"/>
              <a:t>07-WEB REPL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FC0B9-43E0-5842-B5BE-385900E4C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944009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Web REPL allows you to use the Python prompt over Wi-Fi, connecting through a browser.</a:t>
            </a:r>
          </a:p>
          <a:p>
            <a:pPr algn="just">
              <a:lnSpc>
                <a:spcPct val="170000"/>
              </a:lnSpc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WebREPL client is hosted at 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http://micropython.org/webrepl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 . </a:t>
            </a:r>
          </a:p>
          <a:p>
            <a:pPr algn="just">
              <a:lnSpc>
                <a:spcPct val="170000"/>
              </a:lnSpc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Alternatively, one can install it locally from the the GitHub repository    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https://github.com/micropython/webrepl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 .</a:t>
            </a:r>
          </a:p>
          <a:p>
            <a:pPr algn="just"/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To enable the WebREPL on the board use the following command</a:t>
            </a:r>
          </a:p>
          <a:p>
            <a:pPr marL="0" indent="0" algn="just">
              <a:buNone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sz="2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IN" sz="23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webrepl_setup</a:t>
            </a:r>
            <a:endParaRPr lang="en-IN" sz="2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244D1-C7E9-6D49-9775-ED1099F7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951" y="613185"/>
            <a:ext cx="9600508" cy="58844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IN" sz="2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ESP32 we need to incorporate this in </a:t>
            </a:r>
            <a:r>
              <a:rPr lang="en-IN" sz="2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boot.py</a:t>
            </a:r>
            <a:endParaRPr lang="en-IN" sz="2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def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do_connect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ssid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pwd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):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import network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network.WLAN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network.STA_IF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if not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sta_if.isconnected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():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    print('connecting to network...')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    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sta_if.active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(True)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    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sta_if.connect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ssid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pwd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    while not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sta_if.isconnected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():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        pass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   print('network config:',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sta_if.ifconfig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())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# This file is executed on every boot (including wake-boot from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deepsleep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#import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esp</a:t>
            </a:r>
            <a:endParaRPr lang="en-IN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#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esp.osdebug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(None)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# Attempt to connect to </a:t>
            </a: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WiFi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 network</a:t>
            </a:r>
          </a:p>
          <a:p>
            <a:pPr marL="0" indent="0" fontAlgn="base">
              <a:buNone/>
            </a:pPr>
            <a:r>
              <a:rPr lang="en-IN" dirty="0" err="1">
                <a:solidFill>
                  <a:srgbClr val="000000"/>
                </a:solidFill>
                <a:latin typeface="Monaco" pitchFamily="2" charset="77"/>
              </a:rPr>
              <a:t>do_connect</a:t>
            </a: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('JioFi3_564B6F', 'x6mbnn9sz7')</a:t>
            </a:r>
          </a:p>
          <a:p>
            <a:pPr marL="0" indent="0" fontAlgn="base">
              <a:buNone/>
            </a:pPr>
            <a:r>
              <a:rPr lang="en-IN" dirty="0">
                <a:solidFill>
                  <a:srgbClr val="000000"/>
                </a:solidFill>
                <a:latin typeface="Monaco" pitchFamily="2" charset="77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2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1207-71FD-6842-B6BE-F93F276C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69" y="688656"/>
            <a:ext cx="9875520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08-DEEP SLEEP CONCEPT OF ESP8266 &amp;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E11E-24CD-CE49-8C72-91D7AC41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193" y="1786666"/>
            <a:ext cx="9245506" cy="4565558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cap="all" dirty="0">
                <a:latin typeface="Arial" panose="020B0604020202020204" pitchFamily="34" charset="0"/>
                <a:cs typeface="Arial" panose="020B0604020202020204" pitchFamily="34" charset="0"/>
              </a:rPr>
              <a:t>TYPES OF SLEEP in esp-8266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There are four types of sleep modes for the ESP8266: 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No-sleep: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No-Sleep setting will keep everything on at all times.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Modem-sleep: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Modem-sleep is the 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mode for the ESP8266. However, it's only enabled when you're connected to an access point rest of the time wi-Fi is switched off.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Light-sleep: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Light-sleep performs the same function as Modem-sleep, but also turns off the 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system clock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and suspends the CPU. The CPU isn't off; it's just idling.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Deep-sleep: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Everything is off but the Real Time Clock (RTC), which is how the computer keeps time. Since everything is off, this is the most power efficient option. </a:t>
            </a:r>
            <a:endParaRPr lang="en-IN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6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EE39-2E71-DC4B-9F68-342A15FB8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875" y="713590"/>
            <a:ext cx="8915400" cy="609601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RTC based ESP8266 Deep Sleep and Awake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FC455-8D11-DF43-A7B1-9FD21DBB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30" y="1863612"/>
            <a:ext cx="6074474" cy="40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8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7229-3C11-D04E-81BC-AECB8F2E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057" y="735106"/>
            <a:ext cx="9631474" cy="5988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ESP-32 PIR Sensor(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passive infrared sensor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based led trigger and display(Deep sleep ) 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CA86E6-E8F0-7B4B-8DDC-23E2113AA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9094" y="1333948"/>
            <a:ext cx="73914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8814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887A-6B01-2F42-9FD0-77BE0E49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248" y="491432"/>
            <a:ext cx="8911687" cy="1280890"/>
          </a:xfrm>
        </p:spPr>
        <p:txBody>
          <a:bodyPr/>
          <a:lstStyle/>
          <a:p>
            <a:r>
              <a:rPr lang="en-US" dirty="0"/>
              <a:t>09-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54843-A088-914E-9012-FBBACAE6A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863" y="1597792"/>
            <a:ext cx="9434456" cy="609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PIR Sensor(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passive infrared sensor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based led trigger(Normal/interrupt method)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BE9307-616E-144D-8A59-390586BB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5129" y="2029275"/>
            <a:ext cx="6355081" cy="452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4826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7229-3C11-D04E-81BC-AECB8F2E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057" y="735106"/>
            <a:ext cx="9631474" cy="5988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PIR Sensor(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passive infrared sensor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based led trigger and display(interrupt method)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750645-9419-8845-A17A-12EFE1D2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8437" y="1489150"/>
            <a:ext cx="67151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261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FDEB-2A24-D748-8893-03417A95A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783" y="745864"/>
            <a:ext cx="9502383" cy="53429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DHT-11 Temperature and Humidity monitoring using 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6C44C-7DD2-D543-836D-F2835268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4370" y="1486136"/>
            <a:ext cx="7843259" cy="46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5561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D298-3850-D649-BCBA-736AF17D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572" y="745864"/>
            <a:ext cx="8915400" cy="469750"/>
          </a:xfrm>
        </p:spPr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HC-SR04 Sensor based distance measuring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E77ECC-4848-1E41-875A-370902F7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4576" y="1602890"/>
            <a:ext cx="8662848" cy="43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2170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E780-65DA-054E-BD8B-BCAB8CCD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360" y="767378"/>
            <a:ext cx="8915400" cy="491267"/>
          </a:xfrm>
        </p:spPr>
        <p:txBody>
          <a:bodyPr/>
          <a:lstStyle/>
          <a:p>
            <a:r>
              <a:rPr lang="en-US" b="1" dirty="0"/>
              <a:t>ESP 8266 DC motor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6FA9-68BB-C541-A360-57384788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4360" y="1700605"/>
            <a:ext cx="79248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3469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C57F3-3D3F-D94F-8B23-C34F579C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8" y="1430767"/>
            <a:ext cx="6853411" cy="53091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DB1765-D81A-BB44-8D83-5E2217F6CCD6}"/>
              </a:ext>
            </a:extLst>
          </p:cNvPr>
          <p:cNvSpPr txBox="1">
            <a:spLocks/>
          </p:cNvSpPr>
          <p:nvPr/>
        </p:nvSpPr>
        <p:spPr>
          <a:xfrm>
            <a:off x="4374776" y="447697"/>
            <a:ext cx="344244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ESP-8266 PWM</a:t>
            </a:r>
          </a:p>
        </p:txBody>
      </p:sp>
    </p:spTree>
    <p:extLst>
      <p:ext uri="{BB962C8B-B14F-4D97-AF65-F5344CB8AC3E}">
        <p14:creationId xmlns:p14="http://schemas.microsoft.com/office/powerpoint/2010/main" val="92161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EBD0-D993-6740-A012-105742CF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285" y="862624"/>
            <a:ext cx="9660367" cy="537716"/>
          </a:xfrm>
        </p:spPr>
        <p:txBody>
          <a:bodyPr>
            <a:normAutofit fontScale="90000"/>
          </a:bodyPr>
          <a:lstStyle/>
          <a:p>
            <a:r>
              <a:rPr lang="en-IN" sz="2700" b="1" cap="all" dirty="0">
                <a:latin typeface="Arial" panose="020B0604020202020204" pitchFamily="34" charset="0"/>
                <a:cs typeface="Arial" panose="020B0604020202020204" pitchFamily="34" charset="0"/>
              </a:rPr>
              <a:t>KEY FEATURES OF ESP8266 NODEMCU :</a:t>
            </a:r>
            <a:br>
              <a:rPr lang="en-IN" b="1" cap="all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E84B-7350-5C4A-91FC-C4BA4E0F4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9105" y="1680037"/>
            <a:ext cx="9359153" cy="4010757"/>
          </a:xfrm>
        </p:spPr>
        <p:txBody>
          <a:bodyPr>
            <a:normAutofit fontScale="77500" lnSpcReduction="20000"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Microcontroller		:      </a:t>
            </a:r>
            <a:r>
              <a:rPr lang="en-IN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32-bit Tensilica processor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Clock Speed			:      80 MHz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USB Converter		:      CP2102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USB Connector		:      Micro USB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Operating Voltage	:      3.3V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Flash Memory		:      4 MB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Digital I/O			:      11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Analog Inputs  		:      1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Communications		:    	 Serial, SPI.  I2C and 1-Wire via software libraries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Wi-Fi				:      Built-in 802.11 b/g/n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1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256D-F2D6-4843-9660-FAE657D1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796" y="441230"/>
            <a:ext cx="1742407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F297E-10A7-BA41-B33E-629A5C77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06" y="1376980"/>
            <a:ext cx="8127127" cy="49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3D51-F7EC-3B4F-8FC4-5E61C59A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cap="all" dirty="0"/>
              <a:t>KEY FEATURES OF ESP32-S DEVELOPMENT BOARD:</a:t>
            </a:r>
            <a:br>
              <a:rPr lang="en-IN" b="1" cap="all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837A4-E777-9D4D-80C2-C33D1C91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Microcontroller	:      Xtensa LX6 32-bit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Clock Speed		:      160MHz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USB Converter	:       CP2102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USB Connector	:       Micro USB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Flash Memory	:       4 MB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RAM				:       512Kb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Digital I/O		:       32 (26 usable)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PWM			:       16 channels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Analog Outputs	:        2 channels, 8-bit</a:t>
            </a:r>
          </a:p>
          <a:p>
            <a:r>
              <a:rPr lang="en-IN" sz="8000" dirty="0">
                <a:latin typeface="Arial" panose="020B0604020202020204" pitchFamily="34" charset="0"/>
                <a:cs typeface="Arial" panose="020B0604020202020204" pitchFamily="34" charset="0"/>
              </a:rPr>
              <a:t>Analog Inputs	:       16 channels, 12-bit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9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D98E6-8DE4-994C-8682-D0B00F4F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856" y="1326777"/>
            <a:ext cx="10639313" cy="418113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Communications		:    3 Serial, 4 SPI,  2 I2C, CAN bus, I2S Stereo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Integrated Sensors	:     IR remote, Hall sensor, temperature sensor, touch sensors, 								pulse counter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Bluetooth			:     4.2 and BLE (Bluetooth Low Energy)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Wi-Fi				:      Built-in 802.11 b/g/n  2.4GHz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Buttons				:      EN (Reset) and IO0 (Boot)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Programming		:      Compatible with Arduino IDE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Pin Spacing			:       0.1″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centers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  Breadboard compatible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Operating Voltage	:       3.3V internal power and I/O.  5V-9V external power with on-								  board regulator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4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DD7C-7C9F-2B48-B0F5-0253D0F5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427" y="688656"/>
            <a:ext cx="10112189" cy="7958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THE BOARD READY FOR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9D29-42AE-8846-A56C-5F0D06BF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559" y="1624405"/>
            <a:ext cx="9665054" cy="4980790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https://micropython.org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 to downloads and check for the board firmware.</a:t>
            </a: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Under Espressif ESP-based boards press </a:t>
            </a:r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8266 module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for Esp8266 and click 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esp8266-20200911-v1.13.bin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elf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map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(latest) for download</a:t>
            </a: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For ESP32 press </a:t>
            </a:r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ESP32 module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esp32-idf3-20200902-v1.13.bin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for download</a:t>
            </a: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 to 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&gt; 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and select the 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Interpreter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 tab.</a:t>
            </a: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Choose 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MicroPython (ESP8266)/ MicroPython (ESP32)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Then, select your device serial port .</a:t>
            </a:r>
          </a:p>
          <a:p>
            <a:pPr lvl="0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Then click Firmware button and upload the firmware.</a:t>
            </a:r>
          </a:p>
          <a:p>
            <a:pPr lvl="0">
              <a:lnSpc>
                <a:spcPct val="16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Now go back  and press reset button on your board. The following will be displayed.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185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885</TotalTime>
  <Words>1238</Words>
  <Application>Microsoft Macintosh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Century Gothic</vt:lpstr>
      <vt:lpstr>Monaco</vt:lpstr>
      <vt:lpstr>Times New Roman</vt:lpstr>
      <vt:lpstr>Wingdings 3</vt:lpstr>
      <vt:lpstr>Wisp</vt:lpstr>
      <vt:lpstr>PROGRAMMING  ESP-8266 &amp; ESP-32  WITH MICROPYTHON</vt:lpstr>
      <vt:lpstr>INTRODUCTION  TO  PROGRAMMING BOARDS</vt:lpstr>
      <vt:lpstr>ESP-8266 or NodeMCU</vt:lpstr>
      <vt:lpstr>PowerPoint Presentation</vt:lpstr>
      <vt:lpstr>KEY FEATURES OF ESP8266 NODEMCU : </vt:lpstr>
      <vt:lpstr>ESP-32</vt:lpstr>
      <vt:lpstr>KEY FEATURES OF ESP32-S DEVELOPMENT BOARD: </vt:lpstr>
      <vt:lpstr>PowerPoint Presentation</vt:lpstr>
      <vt:lpstr>GETTING THE BOARD READY FOR PROGRAMMING</vt:lpstr>
      <vt:lpstr>PowerPoint Presentation</vt:lpstr>
      <vt:lpstr>BASIC PROGRAMMING WITH ESP8266</vt:lpstr>
      <vt:lpstr>01-Blinking an inbuilt LED on ESP8266 </vt:lpstr>
      <vt:lpstr>02-GPIO: Programming </vt:lpstr>
      <vt:lpstr>PowerPoint Presentation</vt:lpstr>
      <vt:lpstr>PowerPoint Presentation</vt:lpstr>
      <vt:lpstr>03-PWM(Pulse Width Modulation)</vt:lpstr>
      <vt:lpstr>PowerPoint Presentation</vt:lpstr>
      <vt:lpstr>PowerPoint Presentation</vt:lpstr>
      <vt:lpstr>04- ADC (Analog to Digital Converter)</vt:lpstr>
      <vt:lpstr>PowerPoint Presentation</vt:lpstr>
      <vt:lpstr>05-I2C COMMUNICATION</vt:lpstr>
      <vt:lpstr>PowerPoint Presentation</vt:lpstr>
      <vt:lpstr>PowerPoint Presentation</vt:lpstr>
      <vt:lpstr>PowerPoint Presentation</vt:lpstr>
      <vt:lpstr>PowerPoint Presentation</vt:lpstr>
      <vt:lpstr> 06-UART COMMUNICATION </vt:lpstr>
      <vt:lpstr>PowerPoint Presentation</vt:lpstr>
      <vt:lpstr>PowerPoint Presentation</vt:lpstr>
      <vt:lpstr>PowerPoint Presentation</vt:lpstr>
      <vt:lpstr>07-WEB REPL</vt:lpstr>
      <vt:lpstr>PowerPoint Presentation</vt:lpstr>
      <vt:lpstr>08-DEEP SLEEP CONCEPT OF ESP8266 &amp; ESP32</vt:lpstr>
      <vt:lpstr>PowerPoint Presentation</vt:lpstr>
      <vt:lpstr>PowerPoint Presentation</vt:lpstr>
      <vt:lpstr>09- PROJECTS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ESP-8266 and ESP-32 using MicroPython</dc:title>
  <dc:creator>Microsoft Office User</dc:creator>
  <cp:lastModifiedBy>Microsoft Office User</cp:lastModifiedBy>
  <cp:revision>71</cp:revision>
  <dcterms:created xsi:type="dcterms:W3CDTF">2020-10-29T03:07:16Z</dcterms:created>
  <dcterms:modified xsi:type="dcterms:W3CDTF">2020-10-30T17:13:50Z</dcterms:modified>
</cp:coreProperties>
</file>